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92" r:id="rId5"/>
    <p:sldId id="261" r:id="rId6"/>
    <p:sldId id="279" r:id="rId7"/>
    <p:sldId id="276" r:id="rId8"/>
    <p:sldId id="293" r:id="rId9"/>
    <p:sldId id="268" r:id="rId10"/>
    <p:sldId id="269" r:id="rId11"/>
    <p:sldId id="295" r:id="rId12"/>
    <p:sldId id="296" r:id="rId13"/>
    <p:sldId id="297" r:id="rId14"/>
    <p:sldId id="298" r:id="rId15"/>
    <p:sldId id="28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4400"/>
    <a:srgbClr val="446992"/>
    <a:srgbClr val="AEC2D8"/>
    <a:srgbClr val="98432A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839" autoAdjust="0"/>
  </p:normalViewPr>
  <p:slideViewPr>
    <p:cSldViewPr snapToGrid="0" showGuides="1">
      <p:cViewPr varScale="1">
        <p:scale>
          <a:sx n="48" d="100"/>
          <a:sy n="48" d="100"/>
        </p:scale>
        <p:origin x="67" y="71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e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3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80906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4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377460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5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093800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24331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12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181820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292" y="731520"/>
            <a:ext cx="5029200" cy="32918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168533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60894" y="4172084"/>
            <a:ext cx="4912598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text styles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7671816" cy="2103120"/>
          </a:xfrm>
        </p:spPr>
        <p:txBody>
          <a:bodyPr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9296AFE-5FB8-52A4-3111-3B53DBE4DB3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14400" y="3200400"/>
            <a:ext cx="10149840" cy="28346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reeform: Shape 12">
            <a:extLst>
              <a:ext uri="{FF2B5EF4-FFF2-40B4-BE49-F238E27FC236}">
                <a16:creationId xmlns:a16="http://schemas.microsoft.com/office/drawing/2014/main" id="{809C5320-0161-C582-141C-55F06D4F3BAE}"/>
              </a:ext>
            </a:extLst>
          </p:cNvPr>
          <p:cNvSpPr/>
          <p:nvPr userDrawn="1"/>
        </p:nvSpPr>
        <p:spPr>
          <a:xfrm>
            <a:off x="8893126" y="351937"/>
            <a:ext cx="1331054" cy="150249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9C982F3-4477-76AC-0429-350585A39FFA}"/>
              </a:ext>
            </a:extLst>
          </p:cNvPr>
          <p:cNvSpPr/>
          <p:nvPr userDrawn="1"/>
        </p:nvSpPr>
        <p:spPr>
          <a:xfrm>
            <a:off x="5255120" y="0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87A8F7B2-0552-AAD4-9DE2-845DE10CA10A}"/>
              </a:ext>
            </a:extLst>
          </p:cNvPr>
          <p:cNvSpPr/>
          <p:nvPr userDrawn="1"/>
        </p:nvSpPr>
        <p:spPr>
          <a:xfrm>
            <a:off x="6710252" y="0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95DA7FF-BAA0-F04C-CA6C-16E9C2D55593}"/>
              </a:ext>
            </a:extLst>
          </p:cNvPr>
          <p:cNvSpPr/>
          <p:nvPr userDrawn="1"/>
        </p:nvSpPr>
        <p:spPr>
          <a:xfrm>
            <a:off x="879765" y="0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468D9CEC-53B7-B8DC-B77E-E3F86681879C}"/>
              </a:ext>
            </a:extLst>
          </p:cNvPr>
          <p:cNvSpPr/>
          <p:nvPr userDrawn="1"/>
        </p:nvSpPr>
        <p:spPr>
          <a:xfrm>
            <a:off x="2336512" y="-9525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9222D4D6-56B1-C4C3-0E51-FB22F0CD902B}"/>
              </a:ext>
            </a:extLst>
          </p:cNvPr>
          <p:cNvSpPr/>
          <p:nvPr userDrawn="1"/>
        </p:nvSpPr>
        <p:spPr>
          <a:xfrm>
            <a:off x="8160084" y="-10376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0E6292F0-9E78-C98C-097B-30DEBBC1B179}"/>
              </a:ext>
            </a:extLst>
          </p:cNvPr>
          <p:cNvSpPr/>
          <p:nvPr userDrawn="1"/>
        </p:nvSpPr>
        <p:spPr>
          <a:xfrm>
            <a:off x="9615216" y="0"/>
            <a:ext cx="1330247" cy="603188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2">
            <a:extLst>
              <a:ext uri="{FF2B5EF4-FFF2-40B4-BE49-F238E27FC236}">
                <a16:creationId xmlns:a16="http://schemas.microsoft.com/office/drawing/2014/main" id="{315817B3-76DB-FDD0-60F7-E385C0E84F58}"/>
              </a:ext>
            </a:extLst>
          </p:cNvPr>
          <p:cNvSpPr/>
          <p:nvPr userDrawn="1"/>
        </p:nvSpPr>
        <p:spPr>
          <a:xfrm>
            <a:off x="10342958" y="320527"/>
            <a:ext cx="1331054" cy="150249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</p:spTree>
    <p:extLst>
      <p:ext uri="{BB962C8B-B14F-4D97-AF65-F5344CB8AC3E}">
        <p14:creationId xmlns:p14="http://schemas.microsoft.com/office/powerpoint/2010/main" val="389171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47">
            <a:extLst>
              <a:ext uri="{FF2B5EF4-FFF2-40B4-BE49-F238E27FC236}">
                <a16:creationId xmlns:a16="http://schemas.microsoft.com/office/drawing/2014/main" id="{117BCD91-6BBA-AACD-3424-C3A4E5C1AB1D}"/>
              </a:ext>
            </a:extLst>
          </p:cNvPr>
          <p:cNvSpPr>
            <a:spLocks noGrp="1" noChangeAspect="1"/>
          </p:cNvSpPr>
          <p:nvPr>
            <p:ph type="pic" sz="quarter" idx="48"/>
          </p:nvPr>
        </p:nvSpPr>
        <p:spPr>
          <a:xfrm>
            <a:off x="914400" y="539496"/>
            <a:ext cx="5025207" cy="577900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/>
              <a:t>Click icon to add picture</a:t>
            </a:r>
            <a:endParaRPr lang="en-US" altLang="zh-CN" noProof="0" dirty="0"/>
          </a:p>
        </p:txBody>
      </p:sp>
      <p:pic>
        <p:nvPicPr>
          <p:cNvPr id="7" name="Shape 33">
            <a:extLst>
              <a:ext uri="{FF2B5EF4-FFF2-40B4-BE49-F238E27FC236}">
                <a16:creationId xmlns:a16="http://schemas.microsoft.com/office/drawing/2014/main" id="{78B6A20E-2402-E586-7E92-A2C0D0B85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52010" y="4038403"/>
            <a:ext cx="1438713" cy="1645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3" name="Freeform: Shape 11">
            <a:extLst>
              <a:ext uri="{FF2B5EF4-FFF2-40B4-BE49-F238E27FC236}">
                <a16:creationId xmlns:a16="http://schemas.microsoft.com/office/drawing/2014/main" id="{20E24AA2-A4D8-FFB3-C801-0E57990B8CB6}"/>
              </a:ext>
            </a:extLst>
          </p:cNvPr>
          <p:cNvSpPr/>
          <p:nvPr userDrawn="1"/>
        </p:nvSpPr>
        <p:spPr>
          <a:xfrm>
            <a:off x="1360235" y="5541405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1FEC53F3-5030-5BCF-54CA-ABB14457C073}"/>
              </a:ext>
            </a:extLst>
          </p:cNvPr>
          <p:cNvSpPr/>
          <p:nvPr userDrawn="1"/>
        </p:nvSpPr>
        <p:spPr>
          <a:xfrm>
            <a:off x="5429027" y="393334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86721E85-C7DE-A05F-D33D-97CAF161E33A}"/>
              </a:ext>
            </a:extLst>
          </p:cNvPr>
          <p:cNvSpPr/>
          <p:nvPr userDrawn="1"/>
        </p:nvSpPr>
        <p:spPr>
          <a:xfrm>
            <a:off x="0" y="2860787"/>
            <a:ext cx="2004570" cy="3676532"/>
          </a:xfrm>
          <a:custGeom>
            <a:avLst/>
            <a:gdLst>
              <a:gd name="connsiteX0" fmla="*/ 417538 w 2004570"/>
              <a:gd name="connsiteY0" fmla="*/ 0 h 3676532"/>
              <a:gd name="connsiteX1" fmla="*/ 2004570 w 2004570"/>
              <a:gd name="connsiteY1" fmla="*/ 925683 h 3676532"/>
              <a:gd name="connsiteX2" fmla="*/ 2004570 w 2004570"/>
              <a:gd name="connsiteY2" fmla="*/ 2763949 h 3676532"/>
              <a:gd name="connsiteX3" fmla="*/ 413202 w 2004570"/>
              <a:gd name="connsiteY3" fmla="*/ 3676532 h 3676532"/>
              <a:gd name="connsiteX4" fmla="*/ 0 w 2004570"/>
              <a:gd name="connsiteY4" fmla="*/ 3439338 h 3676532"/>
              <a:gd name="connsiteX5" fmla="*/ 0 w 2004570"/>
              <a:gd name="connsiteY5" fmla="*/ 24107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04570" h="3676532">
                <a:moveTo>
                  <a:pt x="417538" y="0"/>
                </a:moveTo>
                <a:lnTo>
                  <a:pt x="2004570" y="925683"/>
                </a:lnTo>
                <a:lnTo>
                  <a:pt x="2004570" y="2763949"/>
                </a:lnTo>
                <a:lnTo>
                  <a:pt x="413202" y="3676532"/>
                </a:lnTo>
                <a:lnTo>
                  <a:pt x="0" y="3439338"/>
                </a:lnTo>
                <a:lnTo>
                  <a:pt x="0" y="2410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657773" y="5253270"/>
            <a:ext cx="1710765" cy="1621875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275432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576" y="1499616"/>
            <a:ext cx="7955280" cy="1335024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FF81D2-C0B4-3B82-8DF6-D10CC07C441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465576" y="3108960"/>
            <a:ext cx="4572000" cy="3108960"/>
          </a:xfrm>
        </p:spPr>
        <p:txBody>
          <a:bodyPr/>
          <a:lstStyle>
            <a:lvl1pPr marL="512064" indent="-512064">
              <a:buFont typeface="+mj-lt"/>
              <a:buAutoNum type="arabicPeriod"/>
              <a:defRPr sz="1800"/>
            </a:lvl1pPr>
            <a:lvl2pPr marL="1097280" indent="-512064">
              <a:buFont typeface="+mj-lt"/>
              <a:buAutoNum type="alphaLcPeriod"/>
              <a:defRPr sz="1800"/>
            </a:lvl2pPr>
            <a:lvl3pPr marL="1645920" indent="-512064">
              <a:buFont typeface="+mj-lt"/>
              <a:buAutoNum type="romanLcPeriod"/>
              <a:defRPr sz="1800"/>
            </a:lvl3pPr>
            <a:lvl4pPr marL="2194560" indent="-512064">
              <a:buFont typeface="+mj-lt"/>
              <a:buAutoNum type="arabicParenR"/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90F721-56C7-251D-948D-117696095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0" y="3108960"/>
            <a:ext cx="3017520" cy="310896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94E8A0-C02C-2322-50C1-50080A793F84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>
          <a:xfrm>
            <a:off x="3465576" y="6217920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2" name="Freeform: Shape 12">
            <a:extLst>
              <a:ext uri="{FF2B5EF4-FFF2-40B4-BE49-F238E27FC236}">
                <a16:creationId xmlns:a16="http://schemas.microsoft.com/office/drawing/2014/main" id="{0750FD92-E143-4402-D455-30DC417CBDBE}"/>
              </a:ext>
            </a:extLst>
          </p:cNvPr>
          <p:cNvSpPr/>
          <p:nvPr userDrawn="1"/>
        </p:nvSpPr>
        <p:spPr>
          <a:xfrm>
            <a:off x="1198465" y="958947"/>
            <a:ext cx="1544735" cy="174369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6B13E9E2-D67B-E75B-D60D-CE3782A4FC67}"/>
              </a:ext>
            </a:extLst>
          </p:cNvPr>
          <p:cNvSpPr/>
          <p:nvPr userDrawn="1"/>
        </p:nvSpPr>
        <p:spPr>
          <a:xfrm>
            <a:off x="326738" y="0"/>
            <a:ext cx="1544359" cy="1254845"/>
          </a:xfrm>
          <a:custGeom>
            <a:avLst/>
            <a:gdLst>
              <a:gd name="connsiteX0" fmla="*/ 0 w 1544359"/>
              <a:gd name="connsiteY0" fmla="*/ 0 h 1254845"/>
              <a:gd name="connsiteX1" fmla="*/ 1544359 w 1544359"/>
              <a:gd name="connsiteY1" fmla="*/ 0 h 1254845"/>
              <a:gd name="connsiteX2" fmla="*/ 1543519 w 1544359"/>
              <a:gd name="connsiteY2" fmla="*/ 822090 h 1254845"/>
              <a:gd name="connsiteX3" fmla="*/ 772206 w 1544359"/>
              <a:gd name="connsiteY3" fmla="*/ 1254845 h 1254845"/>
              <a:gd name="connsiteX4" fmla="*/ 0 w 1544359"/>
              <a:gd name="connsiteY4" fmla="*/ 822027 h 1254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59" h="1254845">
                <a:moveTo>
                  <a:pt x="0" y="0"/>
                </a:moveTo>
                <a:lnTo>
                  <a:pt x="1544359" y="0"/>
                </a:lnTo>
                <a:lnTo>
                  <a:pt x="1543519" y="822090"/>
                </a:lnTo>
                <a:lnTo>
                  <a:pt x="772206" y="1254845"/>
                </a:lnTo>
                <a:lnTo>
                  <a:pt x="0" y="82202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Hexagon 21">
            <a:extLst>
              <a:ext uri="{FF2B5EF4-FFF2-40B4-BE49-F238E27FC236}">
                <a16:creationId xmlns:a16="http://schemas.microsoft.com/office/drawing/2014/main" id="{AA088CB3-68C2-8BF7-640B-511D7AD708D4}"/>
              </a:ext>
            </a:extLst>
          </p:cNvPr>
          <p:cNvSpPr/>
          <p:nvPr userDrawn="1"/>
        </p:nvSpPr>
        <p:spPr>
          <a:xfrm>
            <a:off x="2757266" y="2493385"/>
            <a:ext cx="1467568" cy="1305975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rgbClr val="D84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Hexagon 28">
            <a:extLst>
              <a:ext uri="{FF2B5EF4-FFF2-40B4-BE49-F238E27FC236}">
                <a16:creationId xmlns:a16="http://schemas.microsoft.com/office/drawing/2014/main" id="{E4EF439B-1CC3-CA39-B62A-E54F83ED70D2}"/>
              </a:ext>
            </a:extLst>
          </p:cNvPr>
          <p:cNvSpPr/>
          <p:nvPr userDrawn="1"/>
        </p:nvSpPr>
        <p:spPr>
          <a:xfrm>
            <a:off x="396269" y="251164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984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Hexagon 21">
            <a:extLst>
              <a:ext uri="{FF2B5EF4-FFF2-40B4-BE49-F238E27FC236}">
                <a16:creationId xmlns:a16="http://schemas.microsoft.com/office/drawing/2014/main" id="{A38FF139-88E9-67A9-6010-4EDFB851076B}"/>
              </a:ext>
            </a:extLst>
          </p:cNvPr>
          <p:cNvSpPr/>
          <p:nvPr userDrawn="1"/>
        </p:nvSpPr>
        <p:spPr>
          <a:xfrm>
            <a:off x="5150156" y="5261378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Hexagon 21">
            <a:extLst>
              <a:ext uri="{FF2B5EF4-FFF2-40B4-BE49-F238E27FC236}">
                <a16:creationId xmlns:a16="http://schemas.microsoft.com/office/drawing/2014/main" id="{99956147-4454-5EA6-FC9C-94C08EE35F28}"/>
              </a:ext>
            </a:extLst>
          </p:cNvPr>
          <p:cNvSpPr/>
          <p:nvPr userDrawn="1"/>
        </p:nvSpPr>
        <p:spPr>
          <a:xfrm>
            <a:off x="3948599" y="3206642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0" y="731520"/>
            <a:ext cx="5394960" cy="2103120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035040" y="3108960"/>
            <a:ext cx="5394960" cy="187979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429000"/>
            <a:ext cx="4206240" cy="2377440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73CCCCFD-E0FE-BDB7-CF9D-FCA345E6BA5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5394325" y="3429000"/>
            <a:ext cx="3475038" cy="2378075"/>
          </a:xfrm>
        </p:spPr>
        <p:txBody>
          <a:bodyPr anchor="ctr"/>
          <a:lstStyle>
            <a:lvl1pPr marL="347472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4C8F37E-3F74-F3FA-C9D8-7083DF2BBECC}"/>
              </a:ext>
            </a:extLst>
          </p:cNvPr>
          <p:cNvSpPr/>
          <p:nvPr userDrawn="1"/>
        </p:nvSpPr>
        <p:spPr>
          <a:xfrm>
            <a:off x="7325349" y="0"/>
            <a:ext cx="1911968" cy="866964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B905CE6-1C2F-E053-4D14-6B86F4EFDC10}"/>
              </a:ext>
            </a:extLst>
          </p:cNvPr>
          <p:cNvSpPr/>
          <p:nvPr userDrawn="1"/>
        </p:nvSpPr>
        <p:spPr>
          <a:xfrm>
            <a:off x="9416816" y="0"/>
            <a:ext cx="1911968" cy="866964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: Shape 12">
            <a:extLst>
              <a:ext uri="{FF2B5EF4-FFF2-40B4-BE49-F238E27FC236}">
                <a16:creationId xmlns:a16="http://schemas.microsoft.com/office/drawing/2014/main" id="{0B2D3BF4-495E-23C2-9911-15BC9E0D8EA7}"/>
              </a:ext>
            </a:extLst>
          </p:cNvPr>
          <p:cNvSpPr/>
          <p:nvPr userDrawn="1"/>
        </p:nvSpPr>
        <p:spPr>
          <a:xfrm>
            <a:off x="1571157" y="505838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2629C19-89EB-BC19-9230-7F7675E16EFF}"/>
              </a:ext>
            </a:extLst>
          </p:cNvPr>
          <p:cNvSpPr/>
          <p:nvPr userDrawn="1"/>
        </p:nvSpPr>
        <p:spPr>
          <a:xfrm>
            <a:off x="521034" y="0"/>
            <a:ext cx="1911968" cy="866964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48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8464" y="731520"/>
            <a:ext cx="5029200" cy="3291840"/>
          </a:xfrm>
        </p:spPr>
        <p:txBody>
          <a:bodyPr anchor="b">
            <a:norm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17336" y="4172084"/>
            <a:ext cx="4910328" cy="10058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text styles</a:t>
            </a:r>
          </a:p>
        </p:txBody>
      </p:sp>
      <p:sp>
        <p:nvSpPr>
          <p:cNvPr id="2" name="Freeform: Shape 5">
            <a:extLst>
              <a:ext uri="{FF2B5EF4-FFF2-40B4-BE49-F238E27FC236}">
                <a16:creationId xmlns:a16="http://schemas.microsoft.com/office/drawing/2014/main" id="{B17C1EC9-3787-8D41-B5F1-BF16FD5C7ACB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E945D8B2-8BED-B43F-8D56-AB19D0D29970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3853EA5E-735A-20F3-684A-C0AD030EC2D4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75DB4848-0824-8316-ED27-44DF37AD6F3D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7" name="Straight Connector 2">
            <a:extLst>
              <a:ext uri="{FF2B5EF4-FFF2-40B4-BE49-F238E27FC236}">
                <a16:creationId xmlns:a16="http://schemas.microsoft.com/office/drawing/2014/main" id="{8784B377-2FE4-4091-C29F-46938ECFA73E}"/>
              </a:ext>
            </a:extLst>
          </p:cNvPr>
          <p:cNvCxnSpPr/>
          <p:nvPr userDrawn="1"/>
        </p:nvCxnSpPr>
        <p:spPr>
          <a:xfrm>
            <a:off x="5998709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612047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E820F9CA-E84D-E159-524A-398712EC6AFE}"/>
              </a:ext>
            </a:extLst>
          </p:cNvPr>
          <p:cNvGrpSpPr/>
          <p:nvPr userDrawn="1"/>
        </p:nvGrpSpPr>
        <p:grpSpPr>
          <a:xfrm>
            <a:off x="879765" y="-10376"/>
            <a:ext cx="10794247" cy="1864808"/>
            <a:chOff x="879765" y="-10376"/>
            <a:chExt cx="10794247" cy="1864808"/>
          </a:xfrm>
        </p:grpSpPr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7674207A-3643-0D40-E3B5-F11FCACBAA74}"/>
                </a:ext>
              </a:extLst>
            </p:cNvPr>
            <p:cNvSpPr/>
            <p:nvPr/>
          </p:nvSpPr>
          <p:spPr>
            <a:xfrm>
              <a:off x="8893126" y="351937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" fmla="*/ 2187388 w 4387647"/>
                <a:gd name="connsiteY0" fmla="*/ 0 h 5032188"/>
                <a:gd name="connsiteX1" fmla="*/ 4386729 w 4387647"/>
                <a:gd name="connsiteY1" fmla="*/ 1261035 h 5032188"/>
                <a:gd name="connsiteX2" fmla="*/ 4384192 w 4387647"/>
                <a:gd name="connsiteY2" fmla="*/ 3783287 h 5032188"/>
                <a:gd name="connsiteX3" fmla="*/ 2193365 w 4387647"/>
                <a:gd name="connsiteY3" fmla="*/ 5032188 h 5032188"/>
                <a:gd name="connsiteX4" fmla="*/ 0 w 4387647"/>
                <a:gd name="connsiteY4" fmla="*/ 3783106 h 5032188"/>
                <a:gd name="connsiteX5" fmla="*/ 0 w 4387647"/>
                <a:gd name="connsiteY5" fmla="*/ 1267012 h 5032188"/>
                <a:gd name="connsiteX6" fmla="*/ 2187388 w 4387647"/>
                <a:gd name="connsiteY6" fmla="*/ 0 h 503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  <p:sp>
          <p:nvSpPr>
            <p:cNvPr id="7" name="Freeform: Shape 12">
              <a:extLst>
                <a:ext uri="{FF2B5EF4-FFF2-40B4-BE49-F238E27FC236}">
                  <a16:creationId xmlns:a16="http://schemas.microsoft.com/office/drawing/2014/main" id="{9619B847-88FE-63C2-96AC-161C08F5934F}"/>
                </a:ext>
              </a:extLst>
            </p:cNvPr>
            <p:cNvSpPr/>
            <p:nvPr/>
          </p:nvSpPr>
          <p:spPr>
            <a:xfrm>
              <a:off x="5985740" y="345168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" fmla="*/ 2187388 w 4387647"/>
                <a:gd name="connsiteY0" fmla="*/ 0 h 5032188"/>
                <a:gd name="connsiteX1" fmla="*/ 4386729 w 4387647"/>
                <a:gd name="connsiteY1" fmla="*/ 1261035 h 5032188"/>
                <a:gd name="connsiteX2" fmla="*/ 4384192 w 4387647"/>
                <a:gd name="connsiteY2" fmla="*/ 3783287 h 5032188"/>
                <a:gd name="connsiteX3" fmla="*/ 2193365 w 4387647"/>
                <a:gd name="connsiteY3" fmla="*/ 5032188 h 5032188"/>
                <a:gd name="connsiteX4" fmla="*/ 0 w 4387647"/>
                <a:gd name="connsiteY4" fmla="*/ 3783106 h 5032188"/>
                <a:gd name="connsiteX5" fmla="*/ 0 w 4387647"/>
                <a:gd name="connsiteY5" fmla="*/ 1267012 h 5032188"/>
                <a:gd name="connsiteX6" fmla="*/ 2187388 w 4387647"/>
                <a:gd name="connsiteY6" fmla="*/ 0 h 503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228172F9-6711-D31B-2F7B-A4ECDEAB360C}"/>
                </a:ext>
              </a:extLst>
            </p:cNvPr>
            <p:cNvSpPr/>
            <p:nvPr/>
          </p:nvSpPr>
          <p:spPr>
            <a:xfrm>
              <a:off x="5255120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1732E38F-F657-48F0-5783-63C7EDB52F87}"/>
                </a:ext>
              </a:extLst>
            </p:cNvPr>
            <p:cNvSpPr/>
            <p:nvPr/>
          </p:nvSpPr>
          <p:spPr>
            <a:xfrm>
              <a:off x="6710252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: Shape 12">
              <a:extLst>
                <a:ext uri="{FF2B5EF4-FFF2-40B4-BE49-F238E27FC236}">
                  <a16:creationId xmlns:a16="http://schemas.microsoft.com/office/drawing/2014/main" id="{601F8F38-CEFA-8374-19C9-69BA4F7D10DF}"/>
                </a:ext>
              </a:extLst>
            </p:cNvPr>
            <p:cNvSpPr/>
            <p:nvPr/>
          </p:nvSpPr>
          <p:spPr>
            <a:xfrm>
              <a:off x="1610385" y="351937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" fmla="*/ 2187388 w 4387647"/>
                <a:gd name="connsiteY0" fmla="*/ 0 h 5032188"/>
                <a:gd name="connsiteX1" fmla="*/ 4386729 w 4387647"/>
                <a:gd name="connsiteY1" fmla="*/ 1261035 h 5032188"/>
                <a:gd name="connsiteX2" fmla="*/ 4384192 w 4387647"/>
                <a:gd name="connsiteY2" fmla="*/ 3783287 h 5032188"/>
                <a:gd name="connsiteX3" fmla="*/ 2193365 w 4387647"/>
                <a:gd name="connsiteY3" fmla="*/ 5032188 h 5032188"/>
                <a:gd name="connsiteX4" fmla="*/ 0 w 4387647"/>
                <a:gd name="connsiteY4" fmla="*/ 3783106 h 5032188"/>
                <a:gd name="connsiteX5" fmla="*/ 0 w 4387647"/>
                <a:gd name="connsiteY5" fmla="*/ 1267012 h 5032188"/>
                <a:gd name="connsiteX6" fmla="*/ 2187388 w 4387647"/>
                <a:gd name="connsiteY6" fmla="*/ 0 h 503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0659428E-002A-3B5E-D9E8-A2B206826D40}"/>
                </a:ext>
              </a:extLst>
            </p:cNvPr>
            <p:cNvSpPr/>
            <p:nvPr/>
          </p:nvSpPr>
          <p:spPr>
            <a:xfrm>
              <a:off x="879765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3F6BB30-EA63-53B6-1493-0B0220BC1FF8}"/>
                </a:ext>
              </a:extLst>
            </p:cNvPr>
            <p:cNvSpPr/>
            <p:nvPr/>
          </p:nvSpPr>
          <p:spPr>
            <a:xfrm>
              <a:off x="2336512" y="-10376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B6E5B6F-28D6-E7F3-B009-0B5623E38F22}"/>
                </a:ext>
              </a:extLst>
            </p:cNvPr>
            <p:cNvSpPr/>
            <p:nvPr/>
          </p:nvSpPr>
          <p:spPr>
            <a:xfrm>
              <a:off x="8160084" y="-10376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4817D92F-B8AA-2300-DC90-9AA1D5E54408}"/>
                </a:ext>
              </a:extLst>
            </p:cNvPr>
            <p:cNvSpPr/>
            <p:nvPr/>
          </p:nvSpPr>
          <p:spPr>
            <a:xfrm>
              <a:off x="9615216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2">
              <a:extLst>
                <a:ext uri="{FF2B5EF4-FFF2-40B4-BE49-F238E27FC236}">
                  <a16:creationId xmlns:a16="http://schemas.microsoft.com/office/drawing/2014/main" id="{F40AC1C2-6632-AEFE-E7DF-2E1BB06D857A}"/>
                </a:ext>
              </a:extLst>
            </p:cNvPr>
            <p:cNvSpPr/>
            <p:nvPr/>
          </p:nvSpPr>
          <p:spPr>
            <a:xfrm>
              <a:off x="10342958" y="320527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" fmla="*/ 2187388 w 4387647"/>
                <a:gd name="connsiteY0" fmla="*/ 0 h 5032188"/>
                <a:gd name="connsiteX1" fmla="*/ 4386729 w 4387647"/>
                <a:gd name="connsiteY1" fmla="*/ 1261035 h 5032188"/>
                <a:gd name="connsiteX2" fmla="*/ 4384192 w 4387647"/>
                <a:gd name="connsiteY2" fmla="*/ 3783287 h 5032188"/>
                <a:gd name="connsiteX3" fmla="*/ 2193365 w 4387647"/>
                <a:gd name="connsiteY3" fmla="*/ 5032188 h 5032188"/>
                <a:gd name="connsiteX4" fmla="*/ 0 w 4387647"/>
                <a:gd name="connsiteY4" fmla="*/ 3783106 h 5032188"/>
                <a:gd name="connsiteX5" fmla="*/ 0 w 4387647"/>
                <a:gd name="connsiteY5" fmla="*/ 1267012 h 5032188"/>
                <a:gd name="connsiteX6" fmla="*/ 2187388 w 4387647"/>
                <a:gd name="connsiteY6" fmla="*/ 0 h 5032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487168"/>
            <a:ext cx="4572000" cy="3383280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7920" y="2487168"/>
            <a:ext cx="5029200" cy="33832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8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200400"/>
            <a:ext cx="5029200" cy="2743200"/>
          </a:xfrm>
        </p:spPr>
        <p:txBody>
          <a:bodyPr anchor="t">
            <a:normAutofit/>
          </a:bodyPr>
          <a:lstStyle>
            <a:lvl1pPr>
              <a:defRPr sz="48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0" name="Picture Placeholder 31">
            <a:extLst>
              <a:ext uri="{FF2B5EF4-FFF2-40B4-BE49-F238E27FC236}">
                <a16:creationId xmlns:a16="http://schemas.microsoft.com/office/drawing/2014/main" id="{373D33A6-83B0-5538-2873-8856E4E6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504265" y="30290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accent5">
              <a:alpha val="30000"/>
            </a:schemeClr>
          </a:solidFill>
        </p:spPr>
      </p:pic>
      <p:sp>
        <p:nvSpPr>
          <p:cNvPr id="7" name="Content placeholder 47">
            <a:extLst>
              <a:ext uri="{FF2B5EF4-FFF2-40B4-BE49-F238E27FC236}">
                <a16:creationId xmlns:a16="http://schemas.microsoft.com/office/drawing/2014/main" id="{3944D979-8121-82AA-A130-38072F1EA83F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61872" y="2240280"/>
            <a:ext cx="5029200" cy="7602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text styles</a:t>
            </a:r>
          </a:p>
        </p:txBody>
      </p:sp>
      <p:sp>
        <p:nvSpPr>
          <p:cNvPr id="5" name="Freeform: Shape 25">
            <a:extLst>
              <a:ext uri="{FF2B5EF4-FFF2-40B4-BE49-F238E27FC236}">
                <a16:creationId xmlns:a16="http://schemas.microsoft.com/office/drawing/2014/main" id="{8A1DBD66-3066-DF70-EF94-95DF0D7A6503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11">
            <a:extLst>
              <a:ext uri="{FF2B5EF4-FFF2-40B4-BE49-F238E27FC236}">
                <a16:creationId xmlns:a16="http://schemas.microsoft.com/office/drawing/2014/main" id="{D2CC929C-40BF-4EF5-7910-7F657CAF8CA9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9" name="Straight Connector 2">
            <a:extLst>
              <a:ext uri="{FF2B5EF4-FFF2-40B4-BE49-F238E27FC236}">
                <a16:creationId xmlns:a16="http://schemas.microsoft.com/office/drawing/2014/main" id="{66E94398-47F0-267C-6791-5C30B1CEF496}"/>
              </a:ext>
            </a:extLst>
          </p:cNvPr>
          <p:cNvCxnSpPr/>
          <p:nvPr userDrawn="1"/>
        </p:nvCxnSpPr>
        <p:spPr>
          <a:xfrm>
            <a:off x="1142663" y="2282891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777926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4663440" cy="17373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7A93C-2947-B6E4-C693-7C485DDC0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2160" y="731520"/>
            <a:ext cx="5486400" cy="17373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8A3F288-990F-014E-F099-1E3091477CA7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914400" y="2743200"/>
            <a:ext cx="8348472" cy="337413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393192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17990C-ED42-30BE-0501-F9C5B4A48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3108960"/>
            <a:ext cx="3931920" cy="26517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AC62875-1B1B-E814-6549-162A8DBF8929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5745002" y="0"/>
            <a:ext cx="6446999" cy="6858000"/>
          </a:xfrm>
          <a:custGeom>
            <a:avLst/>
            <a:gdLst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03802" y="480395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reeform: Shape 19">
            <a:extLst>
              <a:ext uri="{FF2B5EF4-FFF2-40B4-BE49-F238E27FC236}">
                <a16:creationId xmlns:a16="http://schemas.microsoft.com/office/drawing/2014/main" id="{9D307BA6-8A60-85D7-CC8B-894256DC4B90}"/>
              </a:ext>
            </a:extLst>
          </p:cNvPr>
          <p:cNvSpPr/>
          <p:nvPr userDrawn="1"/>
        </p:nvSpPr>
        <p:spPr>
          <a:xfrm>
            <a:off x="8517470" y="2248218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>
            <a:off x="9578882" y="460803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>
            <a:off x="9522496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>
            <a:off x="11034052" y="3709992"/>
            <a:ext cx="117318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60704"/>
            <a:ext cx="7132320" cy="1773936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34C76-4814-6AFA-CEFD-F82B9ED9B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3108960"/>
            <a:ext cx="3291840" cy="2651760"/>
          </a:xfrm>
        </p:spPr>
        <p:txBody>
          <a:bodyPr/>
          <a:lstStyle>
            <a:lvl1pPr marL="0" indent="0">
              <a:buNone/>
              <a:defRPr sz="1800"/>
            </a:lvl1pPr>
            <a:lvl2pPr marL="347472">
              <a:defRPr sz="1800"/>
            </a:lvl2pPr>
            <a:lvl3pPr marL="731520">
              <a:defRPr sz="1800"/>
            </a:lvl3pPr>
            <a:lvl4pPr marL="109728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2F254A-B4C7-D072-FEB9-22F9A2B0CA64}"/>
              </a:ext>
            </a:extLst>
          </p:cNvPr>
          <p:cNvSpPr>
            <a:spLocks noGrp="1"/>
          </p:cNvSpPr>
          <p:nvPr>
            <p:ph idx="56"/>
          </p:nvPr>
        </p:nvSpPr>
        <p:spPr>
          <a:xfrm>
            <a:off x="4754880" y="3108960"/>
            <a:ext cx="3291840" cy="2651760"/>
          </a:xfrm>
        </p:spPr>
        <p:txBody>
          <a:bodyPr/>
          <a:lstStyle>
            <a:lvl1pPr marL="0" indent="0">
              <a:buNone/>
              <a:defRPr sz="1800"/>
            </a:lvl1pPr>
            <a:lvl2pPr marL="347472">
              <a:defRPr sz="1800"/>
            </a:lvl2pPr>
            <a:lvl3pPr marL="731520">
              <a:defRPr sz="1800"/>
            </a:lvl3pPr>
            <a:lvl4pPr marL="109728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DBF4DF-D0B4-1DA6-0271-5D4033A9C19C}"/>
              </a:ext>
            </a:extLst>
          </p:cNvPr>
          <p:cNvSpPr>
            <a:spLocks noGrp="1"/>
          </p:cNvSpPr>
          <p:nvPr>
            <p:ph type="ftr" sz="quarter" idx="57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4389120" cy="2103120"/>
          </a:xfrm>
        </p:spPr>
        <p:txBody>
          <a:bodyPr anchor="b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03123E-E3E0-5E2A-E1FB-EC28A2C68EE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14400" y="3108960"/>
            <a:ext cx="4389120" cy="192024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0A6B95-C59B-C125-7957-8C41B3789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2160" y="731520"/>
            <a:ext cx="5367528" cy="52120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18CD2E87-8426-FC12-6665-A6E2F64FEA93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-9525" y="5039331"/>
            <a:ext cx="986377" cy="128016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D35CF771-1335-6C94-6AA8-AF68EADDDF00}"/>
              </a:ext>
            </a:extLst>
          </p:cNvPr>
          <p:cNvSpPr/>
          <p:nvPr userDrawn="1"/>
        </p:nvSpPr>
        <p:spPr>
          <a:xfrm>
            <a:off x="1140014" y="5142797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bg2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390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1" r:id="rId2"/>
    <p:sldLayoutId id="2147483674" r:id="rId3"/>
    <p:sldLayoutId id="2147483670" r:id="rId4"/>
    <p:sldLayoutId id="2147483669" r:id="rId5"/>
    <p:sldLayoutId id="2147483655" r:id="rId6"/>
    <p:sldLayoutId id="2147483651" r:id="rId7"/>
    <p:sldLayoutId id="2147483662" r:id="rId8"/>
    <p:sldLayoutId id="2147483672" r:id="rId9"/>
    <p:sldLayoutId id="2147483673" r:id="rId10"/>
    <p:sldLayoutId id="2147483653" r:id="rId11"/>
    <p:sldLayoutId id="2147483663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731520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097280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463040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-347472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code-security/secret-scanning/about-secret-scanning" TargetMode="External"/><Relationship Id="rId7" Type="http://schemas.openxmlformats.org/officeDocument/2006/relationships/hyperlink" Target="https://www.cisecurity.org/controls/" TargetMode="External"/><Relationship Id="rId2" Type="http://schemas.openxmlformats.org/officeDocument/2006/relationships/hyperlink" Target="https://doi.org/10.6028/NIST.SP.800-218" TargetMode="Externa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ww.ncsc.gov.uk/collection/developers-collection/principles/protect-your-code-repository" TargetMode="External"/><Relationship Id="rId5" Type="http://schemas.openxmlformats.org/officeDocument/2006/relationships/hyperlink" Target="https://cheatsheetseries.owasp.org/cheatsheets/CI_CD_Security_Cheat_Sheet.html" TargetMode="External"/><Relationship Id="rId4" Type="http://schemas.openxmlformats.org/officeDocument/2006/relationships/hyperlink" Target="https://checkmarx.com/supply-chain-security/repository-health-monitoring-part-2-essential-practices-for-secure-repositories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3931920" cy="2103120"/>
          </a:xfrm>
        </p:spPr>
        <p:txBody>
          <a:bodyPr lIns="0" anchor="b" anchorCtr="0">
            <a:normAutofit/>
          </a:bodyPr>
          <a:lstStyle/>
          <a:p>
            <a:r>
              <a:rPr lang="en-US" altLang="zh-CN" sz="3300"/>
              <a:t>Security Controls in Shared Source Code Repositories</a:t>
            </a:r>
            <a:endParaRPr lang="en-US" sz="33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3108960"/>
            <a:ext cx="4283242" cy="26517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Kypton Lantz</a:t>
            </a:r>
            <a:br>
              <a:rPr lang="en-US" dirty="0"/>
            </a:br>
            <a:r>
              <a:rPr lang="en-US" dirty="0"/>
              <a:t>September 30, 2025</a:t>
            </a:r>
            <a:br>
              <a:rPr lang="en-US" dirty="0"/>
            </a:br>
            <a:r>
              <a:rPr lang="en-US" dirty="0"/>
              <a:t>CSD380-O307 DevOps (2261-DD)</a:t>
            </a:r>
            <a:br>
              <a:rPr lang="en-US" dirty="0"/>
            </a:br>
            <a:r>
              <a:rPr lang="en-US" dirty="0"/>
              <a:t>Module 11.2 Presentation</a:t>
            </a:r>
          </a:p>
        </p:txBody>
      </p:sp>
      <p:pic>
        <p:nvPicPr>
          <p:cNvPr id="20" name="Picture Placeholder 19" descr="Brain model with LED lights">
            <a:extLst>
              <a:ext uri="{FF2B5EF4-FFF2-40B4-BE49-F238E27FC236}">
                <a16:creationId xmlns:a16="http://schemas.microsoft.com/office/drawing/2014/main" id="{E83BB08F-E403-8715-0B24-AD9E4B72C80E}"/>
              </a:ext>
            </a:extLst>
          </p:cNvPr>
          <p:cNvPicPr>
            <a:picLocks noGrp="1" noChangeAspect="1"/>
          </p:cNvPicPr>
          <p:nvPr>
            <p:ph type="pic" sz="quarter" idx="54"/>
          </p:nvPr>
        </p:nvPicPr>
        <p:blipFill>
          <a:blip r:embed="rId3"/>
          <a:srcRect l="12330" r="17165"/>
          <a:stretch>
            <a:fillRect/>
          </a:stretch>
        </p:blipFill>
        <p:spPr>
          <a:xfrm>
            <a:off x="5745002" y="10"/>
            <a:ext cx="6446999" cy="6857990"/>
          </a:xfrm>
          <a:noFill/>
        </p:spPr>
      </p:pic>
      <p:sp>
        <p:nvSpPr>
          <p:cNvPr id="25" name="Slide Number Placeholder 4">
            <a:extLst>
              <a:ext uri="{FF2B5EF4-FFF2-40B4-BE49-F238E27FC236}">
                <a16:creationId xmlns:a16="http://schemas.microsoft.com/office/drawing/2014/main" id="{9FF7A019-E3F7-FB49-39CD-6F53116662F3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>
          <a:xfrm>
            <a:off x="11194169" y="6217920"/>
            <a:ext cx="45859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7FEACEE-25B4-4A2D-B147-27296E36371D}" type="slidenum">
              <a:rPr lang="en-US" altLang="zh-CN" noProof="0" smtClean="0"/>
              <a:pPr>
                <a:spcAft>
                  <a:spcPts val="600"/>
                </a:spcAft>
              </a:pPr>
              <a:t>1</a:t>
            </a:fld>
            <a:endParaRPr lang="en-US" altLang="zh-CN" noProof="0"/>
          </a:p>
        </p:txBody>
      </p:sp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diagram of a software development&#10;&#10;AI-generated content may be incorrect.">
            <a:extLst>
              <a:ext uri="{FF2B5EF4-FFF2-40B4-BE49-F238E27FC236}">
                <a16:creationId xmlns:a16="http://schemas.microsoft.com/office/drawing/2014/main" id="{5120B260-A01B-6982-F839-96721ED125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2456" y="456195"/>
            <a:ext cx="9432052" cy="530552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F40D0A-3C36-B684-D412-4324C0E09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E29846-1165-89AA-D83E-1F658E735290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/>
            <a:r>
              <a:rPr lang="en-US" sz="2000" dirty="0"/>
              <a:t>Shared repos are powerful tools, but insecure repos put software at risk</a:t>
            </a:r>
          </a:p>
          <a:p>
            <a:pPr marL="342900" indent="-342900"/>
            <a:r>
              <a:rPr lang="en-US" sz="2000" dirty="0"/>
              <a:t>Students and developers must learn basic controls to prevent breaches</a:t>
            </a:r>
          </a:p>
          <a:p>
            <a:pPr marL="342900" indent="-342900"/>
            <a:r>
              <a:rPr lang="en-US" sz="2000" dirty="0"/>
              <a:t>Start simple: enable MFA, require reviews, scan for secrets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96228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9AF8-7DD9-9064-7AFD-9325FA542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822960"/>
            <a:ext cx="7671816" cy="734535"/>
          </a:xfrm>
        </p:spPr>
        <p:txBody>
          <a:bodyPr>
            <a:normAutofit/>
          </a:bodyPr>
          <a:lstStyle/>
          <a:p>
            <a:r>
              <a:rPr lang="en-US" sz="3600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58499-8A7A-4DC9-BFF1-997EB23BDBE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14400" y="1627833"/>
            <a:ext cx="10149840" cy="4955212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National Institute of Standards and Technology. (2022). Secure Software Development Framework (SSDF) Version 1.1: Recommendations for mitigating the risk of software vulnerabilities (NIST SP 800-218). U.S. Department of Commerce. </a:t>
            </a:r>
            <a:r>
              <a:rPr lang="en-US" sz="2000" dirty="0">
                <a:hlinkClick r:id="rId2"/>
              </a:rPr>
              <a:t>https://doi.org/10.6028/NIST.SP.800-218</a:t>
            </a:r>
            <a:endParaRPr lang="en-US" sz="2000" dirty="0"/>
          </a:p>
          <a:p>
            <a:r>
              <a:rPr lang="en-US" sz="2000" dirty="0"/>
              <a:t>GitHub Docs. (n.d.). About secret scanning. GitHub. </a:t>
            </a:r>
            <a:r>
              <a:rPr lang="en-US" sz="2000" dirty="0">
                <a:hlinkClick r:id="rId3"/>
              </a:rPr>
              <a:t>https://docs.github.com/code-security/secret-scanning/about-secret-scanning</a:t>
            </a:r>
            <a:endParaRPr lang="en-US" sz="2000" dirty="0"/>
          </a:p>
          <a:p>
            <a:r>
              <a:rPr lang="en-US" sz="2000" dirty="0" err="1"/>
              <a:t>Checkmarx</a:t>
            </a:r>
            <a:r>
              <a:rPr lang="en-US" sz="2000" dirty="0"/>
              <a:t>. (2025, June 11). 12 best practices for secure code repositories (2025 guide). </a:t>
            </a:r>
            <a:r>
              <a:rPr lang="en-US" sz="2000" dirty="0" err="1"/>
              <a:t>Checkmarx</a:t>
            </a:r>
            <a:r>
              <a:rPr lang="en-US" sz="2000" dirty="0"/>
              <a:t> Blog. </a:t>
            </a:r>
            <a:r>
              <a:rPr lang="en-US" sz="2000" dirty="0">
                <a:hlinkClick r:id="rId4"/>
              </a:rPr>
              <a:t>https://checkmarx.com/supply-chain-security/repository-health-monitoring-part-2-essential-practices-for-secure-repositories/</a:t>
            </a:r>
            <a:endParaRPr lang="en-US" sz="2000" dirty="0"/>
          </a:p>
          <a:p>
            <a:r>
              <a:rPr lang="en-US" sz="2000" dirty="0"/>
              <a:t>Open Web Application Security Project (OWASP). (n.d.). CI/CD Security Cheat Sheet. OWASP Cheat Sheet Series. </a:t>
            </a:r>
            <a:r>
              <a:rPr lang="en-US" sz="2000" dirty="0">
                <a:hlinkClick r:id="rId5"/>
              </a:rPr>
              <a:t>https://cheatsheetseries.owasp.org/cheatsheets/CI_CD_Security_Cheat_Sheet.html</a:t>
            </a:r>
            <a:endParaRPr lang="en-US" sz="2000" dirty="0"/>
          </a:p>
          <a:p>
            <a:r>
              <a:rPr lang="en-US" sz="2000" dirty="0"/>
              <a:t>National Cyber Security Centre (NCSC). (n.d.). Protect your code repository. NCSC — UK. </a:t>
            </a:r>
            <a:r>
              <a:rPr lang="en-US" sz="2000" dirty="0">
                <a:hlinkClick r:id="rId6"/>
              </a:rPr>
              <a:t>https://www.ncsc.gov.uk/collection/developers-collection/principles/protect-your-code-repository</a:t>
            </a:r>
            <a:endParaRPr lang="en-US" sz="2000" dirty="0"/>
          </a:p>
          <a:p>
            <a:r>
              <a:rPr lang="en-US" sz="2000" dirty="0"/>
              <a:t>Center for Internet Security. (n.d.). CIS Critical Security Controls (v8). CIS. </a:t>
            </a:r>
            <a:r>
              <a:rPr lang="en-US" sz="2000" dirty="0">
                <a:hlinkClick r:id="rId7"/>
              </a:rPr>
              <a:t>https://www.cisecurity.org/controls/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9CDD97-AA86-44A5-DC24-A47008B46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097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0" y="731520"/>
            <a:ext cx="5394960" cy="210312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993E4D5-4AD0-4740-096D-6822944C8FF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035040" y="3108960"/>
            <a:ext cx="5394960" cy="1879791"/>
          </a:xfrm>
        </p:spPr>
        <p:txBody>
          <a:bodyPr/>
          <a:lstStyle/>
          <a:p>
            <a:r>
              <a:rPr lang="en-US" dirty="0"/>
              <a:t>Kypton Lantz</a:t>
            </a:r>
            <a:br>
              <a:rPr lang="en-US" dirty="0"/>
            </a:br>
            <a:r>
              <a:rPr lang="en-US" dirty="0"/>
              <a:t>September 30, 2025</a:t>
            </a:r>
            <a:br>
              <a:rPr lang="en-US" dirty="0"/>
            </a:br>
            <a:r>
              <a:rPr lang="en-US" dirty="0"/>
              <a:t>CSD380-O307 DevOps (2261-DD)</a:t>
            </a:r>
            <a:br>
              <a:rPr lang="en-US" dirty="0"/>
            </a:br>
            <a:r>
              <a:rPr lang="en-US" dirty="0"/>
              <a:t>Module 11.2 Presentation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process&#10;&#10;AI-generated content may be incorrect.">
            <a:extLst>
              <a:ext uri="{FF2B5EF4-FFF2-40B4-BE49-F238E27FC236}">
                <a16:creationId xmlns:a16="http://schemas.microsoft.com/office/drawing/2014/main" id="{0FF0A8C0-B14D-989D-6394-31539647B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737" y="2550144"/>
            <a:ext cx="9344526" cy="40329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737" y="350601"/>
            <a:ext cx="3572588" cy="1988579"/>
          </a:xfrm>
          <a:noFill/>
        </p:spPr>
        <p:txBody>
          <a:bodyPr anchor="t" anchorCtr="0">
            <a:noAutofit/>
          </a:bodyPr>
          <a:lstStyle/>
          <a:p>
            <a:r>
              <a:rPr lang="en-US" dirty="0"/>
              <a:t>What is a Shared Source Code Repository?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6325" y="419689"/>
            <a:ext cx="5771938" cy="2695075"/>
          </a:xfrm>
          <a:noFill/>
        </p:spPr>
        <p:txBody>
          <a:bodyPr>
            <a:noAutofit/>
          </a:bodyPr>
          <a:lstStyle/>
          <a:p>
            <a:r>
              <a:rPr lang="en-US" sz="2000" dirty="0"/>
              <a:t>A repository (repo) is where developers store, manage, and collaborate on code. Examples: GitHub, GitLab, Bitbucket</a:t>
            </a:r>
          </a:p>
          <a:p>
            <a:r>
              <a:rPr lang="en-US" sz="2000" dirty="0"/>
              <a:t>Shared repos allow multiple developers to contribute and track changes</a:t>
            </a:r>
          </a:p>
          <a:p>
            <a:r>
              <a:rPr lang="en-US" sz="2000" dirty="0"/>
              <a:t>Important for teamwork but must be carefully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secured because they store valuable code and project history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D4AF3B-CC38-C6F7-1058-2FC5EE48D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truck with a plane flying over it&#10;&#10;AI-generated content may be incorrect.">
            <a:extLst>
              <a:ext uri="{FF2B5EF4-FFF2-40B4-BE49-F238E27FC236}">
                <a16:creationId xmlns:a16="http://schemas.microsoft.com/office/drawing/2014/main" id="{981B94DD-D149-C25A-D39B-3FD62207739F}"/>
              </a:ext>
            </a:extLst>
          </p:cNvPr>
          <p:cNvPicPr>
            <a:picLocks noGrp="1" noChangeAspect="1"/>
          </p:cNvPicPr>
          <p:nvPr>
            <p:ph idx="30"/>
          </p:nvPr>
        </p:nvPicPr>
        <p:blipFill>
          <a:blip r:embed="rId3"/>
          <a:stretch>
            <a:fillRect/>
          </a:stretch>
        </p:blipFill>
        <p:spPr>
          <a:xfrm>
            <a:off x="1479884" y="1214462"/>
            <a:ext cx="8470232" cy="5643538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379BBF1-9BC2-6DCE-0154-88734698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9884" y="459773"/>
            <a:ext cx="6801853" cy="1737360"/>
          </a:xfrm>
        </p:spPr>
        <p:txBody>
          <a:bodyPr/>
          <a:lstStyle/>
          <a:p>
            <a:r>
              <a:rPr lang="en-US" dirty="0"/>
              <a:t>Why Security Matters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33B199B-AFAF-FCA4-CEA7-D9E73D707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079" y="1328453"/>
            <a:ext cx="8321842" cy="2714158"/>
          </a:xfrm>
        </p:spPr>
        <p:txBody>
          <a:bodyPr>
            <a:noAutofit/>
          </a:bodyPr>
          <a:lstStyle/>
          <a:p>
            <a:r>
              <a:rPr lang="en-US" sz="2000" dirty="0"/>
              <a:t>Repos hold the ‘blueprints’ for software, making them high-value targets</a:t>
            </a:r>
          </a:p>
          <a:p>
            <a:r>
              <a:rPr lang="en-US" sz="2000" dirty="0"/>
              <a:t>Risks: leaks of secrets, malicious code changes, compromised accounts</a:t>
            </a:r>
          </a:p>
          <a:p>
            <a:r>
              <a:rPr lang="en-US" sz="2000" dirty="0"/>
              <a:t>Attackers may compromise the software supply chain by inserting harmful code before the software reaches real users</a:t>
            </a:r>
          </a:p>
          <a:p>
            <a:r>
              <a:rPr lang="en-US" sz="2000" dirty="0"/>
              <a:t>Real-world attacks, like the SolarWinds </a:t>
            </a:r>
            <a:br>
              <a:rPr lang="en-US" sz="2000" dirty="0"/>
            </a:br>
            <a:r>
              <a:rPr lang="en-US" sz="2000" dirty="0"/>
              <a:t>breach, show why repository security is critical</a:t>
            </a:r>
          </a:p>
        </p:txBody>
      </p:sp>
      <p:sp>
        <p:nvSpPr>
          <p:cNvPr id="6" name="Slide Number Placeholder 13">
            <a:extLst>
              <a:ext uri="{FF2B5EF4-FFF2-40B4-BE49-F238E27FC236}">
                <a16:creationId xmlns:a16="http://schemas.microsoft.com/office/drawing/2014/main" id="{4800F032-5102-94C2-865C-AE9D448B2744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5C5013-A563-C783-9185-9C847D4B4A4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46021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3931920" cy="2103120"/>
          </a:xfrm>
        </p:spPr>
        <p:txBody>
          <a:bodyPr anchor="b" anchorCtr="0"/>
          <a:lstStyle/>
          <a:p>
            <a:r>
              <a:rPr lang="en-US" altLang="zh-CN" dirty="0"/>
              <a:t>Access &amp; Identity Controls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4291362" cy="35340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Least Privilege: give people only the permissions they need</a:t>
            </a:r>
          </a:p>
          <a:p>
            <a:r>
              <a:rPr lang="en-US" dirty="0"/>
              <a:t>Require multi-factor authentication (MFA): password plus another factor (like a phone code)</a:t>
            </a:r>
          </a:p>
          <a:p>
            <a:r>
              <a:rPr lang="en-US" dirty="0"/>
              <a:t>Use single sign-on (SSO) so users log in through a central identity system</a:t>
            </a:r>
          </a:p>
          <a:p>
            <a:r>
              <a:rPr lang="en-US" dirty="0"/>
              <a:t>Avoid long-lasting access token; prefer short-lived ones</a:t>
            </a:r>
          </a:p>
          <a:p>
            <a:r>
              <a:rPr lang="en-US" dirty="0"/>
              <a:t>Audit access regularly to remove unused accounts</a:t>
            </a:r>
          </a:p>
        </p:txBody>
      </p:sp>
      <p:pic>
        <p:nvPicPr>
          <p:cNvPr id="12" name="Picture Placeholder 11" descr="Transparent padlock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4"/>
          </p:nvPr>
        </p:nvPicPr>
        <p:blipFill>
          <a:blip r:embed="rId3"/>
          <a:srcRect l="19210" r="19210"/>
          <a:stretch/>
        </p:blipFill>
        <p:spPr>
          <a:xfrm>
            <a:off x="5745002" y="0"/>
            <a:ext cx="6446999" cy="6858000"/>
          </a:xfrm>
        </p:spPr>
      </p:pic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6B3DA3-995E-263F-F271-D0DCB60A6118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4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0031CE36-F77D-3964-C169-771DBA49D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0483" y="203018"/>
            <a:ext cx="7010401" cy="1150219"/>
          </a:xfrm>
        </p:spPr>
        <p:txBody>
          <a:bodyPr/>
          <a:lstStyle/>
          <a:p>
            <a:r>
              <a:rPr lang="en-US" dirty="0"/>
              <a:t>Workflow &amp; Change Controls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520E98B6-7B33-8FD4-A662-31DD4B85E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37" y="1353237"/>
            <a:ext cx="3908174" cy="4855662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Protect important branches (e.g., main or production) so no one can push changes directly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Require pull requests (PRs) so all changes are reviewed before merging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Code reviews: another developer checks for mistakes/security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 signed commits/tags to verify changes come from trusted developers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Run automated checks (tests, security scans) before merging changes.</a:t>
            </a:r>
          </a:p>
        </p:txBody>
      </p:sp>
      <p:pic>
        <p:nvPicPr>
          <p:cNvPr id="4" name="Content Placeholder 3" descr="A diagram of a diagram&#10;&#10;AI-generated content may be incorrect.">
            <a:extLst>
              <a:ext uri="{FF2B5EF4-FFF2-40B4-BE49-F238E27FC236}">
                <a16:creationId xmlns:a16="http://schemas.microsoft.com/office/drawing/2014/main" id="{0143D830-69D5-AFF6-24D9-BFD7EC1E5149}"/>
              </a:ext>
            </a:extLst>
          </p:cNvPr>
          <p:cNvPicPr>
            <a:picLocks noGrp="1" noChangeAspect="1"/>
          </p:cNvPicPr>
          <p:nvPr>
            <p:ph idx="56"/>
          </p:nvPr>
        </p:nvPicPr>
        <p:blipFill>
          <a:blip r:embed="rId3"/>
          <a:stretch>
            <a:fillRect/>
          </a:stretch>
        </p:blipFill>
        <p:spPr>
          <a:xfrm>
            <a:off x="5053262" y="1357747"/>
            <a:ext cx="6298448" cy="4855663"/>
          </a:xfrm>
        </p:spPr>
      </p:pic>
      <p:sp>
        <p:nvSpPr>
          <p:cNvPr id="11" name="Slide Number Placeholder 13">
            <a:extLst>
              <a:ext uri="{FF2B5EF4-FFF2-40B4-BE49-F238E27FC236}">
                <a16:creationId xmlns:a16="http://schemas.microsoft.com/office/drawing/2014/main" id="{930FF33C-2E3C-37EC-75C2-1BE4513D9B62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22DE72-77CB-CB24-A4D1-2FAC47307AC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5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182148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31520"/>
            <a:ext cx="4663440" cy="1737360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Secrets Management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DA784D-F56F-1224-707E-9F882C4EB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979" y="587141"/>
            <a:ext cx="7119486" cy="1737360"/>
          </a:xfrm>
        </p:spPr>
        <p:txBody>
          <a:bodyPr>
            <a:noAutofit/>
          </a:bodyPr>
          <a:lstStyle/>
          <a:p>
            <a:r>
              <a:rPr lang="en-US" sz="2000" dirty="0"/>
              <a:t>Secrets: passwords, API keys, tokens should never stored in code</a:t>
            </a:r>
          </a:p>
          <a:p>
            <a:r>
              <a:rPr lang="en-US" sz="2000" dirty="0"/>
              <a:t>Use secret scanning tools to catch mistakes</a:t>
            </a:r>
          </a:p>
          <a:p>
            <a:r>
              <a:rPr lang="en-US" sz="2000" dirty="0"/>
              <a:t>Store secrets safely in a vault or password manager</a:t>
            </a:r>
          </a:p>
          <a:p>
            <a:r>
              <a:rPr lang="en-US" sz="2000" dirty="0"/>
              <a:t>If a secret is leaked, rotate it immediately to prevent misuse</a:t>
            </a:r>
          </a:p>
        </p:txBody>
      </p:sp>
      <p:pic>
        <p:nvPicPr>
          <p:cNvPr id="7" name="Content Placeholder 6" descr="Padlock on computer motherboard">
            <a:extLst>
              <a:ext uri="{FF2B5EF4-FFF2-40B4-BE49-F238E27FC236}">
                <a16:creationId xmlns:a16="http://schemas.microsoft.com/office/drawing/2014/main" id="{6881FF28-814A-6ABB-1FB0-3FC5AB280D46}"/>
              </a:ext>
            </a:extLst>
          </p:cNvPr>
          <p:cNvPicPr>
            <a:picLocks noGrp="1" noChangeAspect="1"/>
          </p:cNvPicPr>
          <p:nvPr>
            <p:ph idx="30"/>
          </p:nvPr>
        </p:nvPicPr>
        <p:blipFill>
          <a:blip r:embed="rId2"/>
          <a:srcRect t="8557" r="-1" b="30894"/>
          <a:stretch>
            <a:fillRect/>
          </a:stretch>
        </p:blipFill>
        <p:spPr>
          <a:xfrm>
            <a:off x="914400" y="2743200"/>
            <a:ext cx="8348472" cy="3374136"/>
          </a:xfr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FE8A8-4537-F7A1-3BF9-834AEFE3EA1A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11194169" y="6217920"/>
            <a:ext cx="4585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BD12358-51D2-46B3-9BDE-DF29528B9454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5576" y="715845"/>
            <a:ext cx="7955280" cy="1335024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Dependencies &amp; CI/CD Security</a:t>
            </a:r>
          </a:p>
        </p:txBody>
      </p:sp>
      <p:pic>
        <p:nvPicPr>
          <p:cNvPr id="7" name="Picture 6" descr="A diagram of a webook&#10;&#10;AI-generated content may be incorrect.">
            <a:extLst>
              <a:ext uri="{FF2B5EF4-FFF2-40B4-BE49-F238E27FC236}">
                <a16:creationId xmlns:a16="http://schemas.microsoft.com/office/drawing/2014/main" id="{B19E10AB-406F-1A78-0DB8-9857DC531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39" y="2239464"/>
            <a:ext cx="6658504" cy="3978456"/>
          </a:xfrm>
          <a:prstGeom prst="rect">
            <a:avLst/>
          </a:prstGeom>
          <a:noFill/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58A348-7E22-2B36-694E-2E801E253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7859" y="2050869"/>
            <a:ext cx="3114989" cy="416705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Dependencies: external packages/libraries. Use trusted versions.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Pin dependency versions to prevent unexpected updates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CI/CD: automated builds and testing must be secured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Harden pipelines by isolating environments and restricting permissions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231D8C-5C7D-BFD9-19A4-7628C1400A37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>
          <a:xfrm>
            <a:off x="11194169" y="6217920"/>
            <a:ext cx="4585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BD12358-51D2-46B3-9BDE-DF29528B9454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Fingerprints exposed on glass">
            <a:extLst>
              <a:ext uri="{FF2B5EF4-FFF2-40B4-BE49-F238E27FC236}">
                <a16:creationId xmlns:a16="http://schemas.microsoft.com/office/drawing/2014/main" id="{729F93A4-1DCD-D2D9-7758-68E025BFC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17574" y="1128611"/>
            <a:ext cx="6110892" cy="4600778"/>
          </a:xfr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1326" y="1744871"/>
            <a:ext cx="2626248" cy="1778899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Monitoring &amp; Incident Readiness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8180D0-1AB6-8416-0EB1-10648E1A605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078469" y="4012301"/>
            <a:ext cx="7896286" cy="284569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Audit logs: who changed what and when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Continuous scanning for security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Health dashboards: show compliance with security rules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Prepare an incident response plan so teams know how to respond if a breach happens (e.g., rotate secrets, rebuild software from a trusted state, a playbook of guidelines)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E4D147-B48C-ADE3-3FEF-627D467699A2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>
          <a:xfrm>
            <a:off x="11194169" y="6217920"/>
            <a:ext cx="458592" cy="365125"/>
          </a:xfrm>
        </p:spPr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8</a:t>
            </a:fld>
            <a:endParaRPr lang="en-US" altLang="zh-CN" noProof="0" dirty="0"/>
          </a:p>
        </p:txBody>
      </p:sp>
      <p:sp>
        <p:nvSpPr>
          <p:cNvPr id="15" name="Slide Number Placeholder 13">
            <a:extLst>
              <a:ext uri="{FF2B5EF4-FFF2-40B4-BE49-F238E27FC236}">
                <a16:creationId xmlns:a16="http://schemas.microsoft.com/office/drawing/2014/main" id="{55AB7753-4245-72E4-BEDB-33038672BA35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19727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BB766-B367-E728-6510-0E9922D2D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1371600"/>
            <a:ext cx="5029200" cy="760288"/>
          </a:xfrm>
        </p:spPr>
        <p:txBody>
          <a:bodyPr>
            <a:normAutofit/>
          </a:bodyPr>
          <a:lstStyle/>
          <a:p>
            <a:r>
              <a:rPr lang="en-US" sz="3600" dirty="0"/>
              <a:t>Practical Checklist</a:t>
            </a:r>
          </a:p>
        </p:txBody>
      </p:sp>
      <p:pic>
        <p:nvPicPr>
          <p:cNvPr id="6" name="Picture Placeholder 5" descr="Close up of checklist">
            <a:extLst>
              <a:ext uri="{FF2B5EF4-FFF2-40B4-BE49-F238E27FC236}">
                <a16:creationId xmlns:a16="http://schemas.microsoft.com/office/drawing/2014/main" id="{49D0497E-48DF-43B7-EFC7-666EF8AD6B6E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/>
          <a:srcRect l="20066" r="20066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53B3F7-D610-60B7-2BA4-93A37A64C6A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61872" y="2240280"/>
            <a:ext cx="5029200" cy="3246120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MFA + SSO + least privilege access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Branch protection + pull request reviews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Secret scanning + secure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Dependency pinning + vulnerability checks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CI/CD hardening + signed releases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Logging + incident playbook</a:t>
            </a:r>
          </a:p>
        </p:txBody>
      </p:sp>
    </p:spTree>
    <p:extLst>
      <p:ext uri="{BB962C8B-B14F-4D97-AF65-F5344CB8AC3E}">
        <p14:creationId xmlns:p14="http://schemas.microsoft.com/office/powerpoint/2010/main" val="186282001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6">
      <a:majorFont>
        <a:latin typeface="Posterama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M9027928_win32_EF_v4" id="{FA821E7E-D625-4DCD-A30E-3216B54C8383}" vid="{DE28BE6C-8054-44B2-A92D-A1CAFC256BDB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897CAE-455D-42C9-A951-0C21BC1225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dark</Template>
  <TotalTime>82</TotalTime>
  <Words>757</Words>
  <Application>Microsoft Office PowerPoint</Application>
  <PresentationFormat>Widescreen</PresentationFormat>
  <Paragraphs>77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等线</vt:lpstr>
      <vt:lpstr>Abadi</vt:lpstr>
      <vt:lpstr>Arial</vt:lpstr>
      <vt:lpstr>Calibri</vt:lpstr>
      <vt:lpstr>Posterama</vt:lpstr>
      <vt:lpstr>Posterama Text SemiBold</vt:lpstr>
      <vt:lpstr>Custom</vt:lpstr>
      <vt:lpstr>Security Controls in Shared Source Code Repositories</vt:lpstr>
      <vt:lpstr>What is a Shared Source Code Repository?</vt:lpstr>
      <vt:lpstr>Why Security Matters</vt:lpstr>
      <vt:lpstr>Access &amp; Identity Controls</vt:lpstr>
      <vt:lpstr>Workflow &amp; Change Controls</vt:lpstr>
      <vt:lpstr>Secrets Management</vt:lpstr>
      <vt:lpstr>Dependencies &amp; CI/CD Security</vt:lpstr>
      <vt:lpstr>Monitoring &amp; Incident Readiness</vt:lpstr>
      <vt:lpstr>Practical Checklist</vt:lpstr>
      <vt:lpstr>Wrap Up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Kypton Lantz</dc:creator>
  <cp:lastModifiedBy>Kypton Lantz</cp:lastModifiedBy>
  <cp:revision>1</cp:revision>
  <dcterms:created xsi:type="dcterms:W3CDTF">2025-09-30T23:46:16Z</dcterms:created>
  <dcterms:modified xsi:type="dcterms:W3CDTF">2025-10-01T01:09:10Z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